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8" r:id="rId3"/>
    <p:sldId id="269" r:id="rId4"/>
    <p:sldId id="270" r:id="rId5"/>
    <p:sldId id="271" r:id="rId6"/>
    <p:sldId id="272" r:id="rId7"/>
    <p:sldId id="273" r:id="rId8"/>
    <p:sldId id="27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9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64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13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00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58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27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95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61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5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81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77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D71A-3774-4539-B7FA-804FF5A9A4C7}" type="datetimeFigureOut">
              <a:rPr lang="en-CA" smtClean="0"/>
              <a:t>2023-08-14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9CFE0-077A-4E62-83A9-25C4C493551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80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AC1228F-C1F9-F638-6886-2D33B07D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7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/>
            </a:pPr>
            <a:r>
              <a:rPr lang="en-CA" b="1" dirty="0">
                <a:solidFill>
                  <a:schemeClr val="tx1"/>
                </a:solidFill>
              </a:rPr>
              <a:t>Localize the spinous process of L5 vertebra placing the ultrasound probe in a transverse plane.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A5E2C6D-F03F-C2D4-2B55-152BEC1F8393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8" name="Oval 36">
              <a:extLst>
                <a:ext uri="{FF2B5EF4-FFF2-40B4-BE49-F238E27FC236}">
                  <a16:creationId xmlns:a16="http://schemas.microsoft.com/office/drawing/2014/main" id="{7B5AA626-E74E-459D-9796-11DB01B5781C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37">
              <a:extLst>
                <a:ext uri="{FF2B5EF4-FFF2-40B4-BE49-F238E27FC236}">
                  <a16:creationId xmlns:a16="http://schemas.microsoft.com/office/drawing/2014/main" id="{6BDAA0DC-1AC7-4B85-8D52-D876C8708816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38">
              <a:extLst>
                <a:ext uri="{FF2B5EF4-FFF2-40B4-BE49-F238E27FC236}">
                  <a16:creationId xmlns:a16="http://schemas.microsoft.com/office/drawing/2014/main" id="{CD0D3DBA-6AF6-4E33-9139-A0F5B1F5E87A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0275CE6F-B051-42DD-B741-909ABEA16B24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E0735E59-0E86-4DAF-8DCD-D0384AC74ECB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51">
              <a:extLst>
                <a:ext uri="{FF2B5EF4-FFF2-40B4-BE49-F238E27FC236}">
                  <a16:creationId xmlns:a16="http://schemas.microsoft.com/office/drawing/2014/main" id="{34F1A466-6639-6D2C-E4E7-7406D78406AF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F6DF348C-B632-AFC3-2278-2154DAF50A81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75367AC3-5BC4-D094-0B2F-A6BA91D32FDA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13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CC8E0CD-3383-0806-217A-88C86410C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6" t="9687" r="25834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2"/>
            </a:pPr>
            <a:r>
              <a:rPr lang="en-CA" b="1" dirty="0">
                <a:solidFill>
                  <a:schemeClr val="tx1"/>
                </a:solidFill>
              </a:rPr>
              <a:t>Localize the spinous process of L4 vertebra placing the ultrasound probe in a transverse plane.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0110527-D474-2DC1-31BC-E4D8690A445B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6" name="Oval 36">
              <a:extLst>
                <a:ext uri="{FF2B5EF4-FFF2-40B4-BE49-F238E27FC236}">
                  <a16:creationId xmlns:a16="http://schemas.microsoft.com/office/drawing/2014/main" id="{CDECE778-FFC5-967C-6565-2786637D57EB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7">
              <a:extLst>
                <a:ext uri="{FF2B5EF4-FFF2-40B4-BE49-F238E27FC236}">
                  <a16:creationId xmlns:a16="http://schemas.microsoft.com/office/drawing/2014/main" id="{12110951-04FD-B17D-6F7B-9CE27CC11492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CC8E3DAE-DCBB-486B-6D49-F3E588244C0B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2">
              <a:extLst>
                <a:ext uri="{FF2B5EF4-FFF2-40B4-BE49-F238E27FC236}">
                  <a16:creationId xmlns:a16="http://schemas.microsoft.com/office/drawing/2014/main" id="{0437600E-E74C-F371-EC27-3F5F244AF8EB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8FD78E2C-96E6-9CA9-B127-74159B329D08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B328A1E9-53E0-1493-9B4E-8287359BB1DD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B8B62418-0899-C24B-A61A-5FE0272A94EC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51">
              <a:extLst>
                <a:ext uri="{FF2B5EF4-FFF2-40B4-BE49-F238E27FC236}">
                  <a16:creationId xmlns:a16="http://schemas.microsoft.com/office/drawing/2014/main" id="{4A040D71-B736-EFBA-5466-86B4CF227C88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50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onitor, computadora, pantalla, computer&#10;&#10;Descripción generada automáticamente">
            <a:extLst>
              <a:ext uri="{FF2B5EF4-FFF2-40B4-BE49-F238E27FC236}">
                <a16:creationId xmlns:a16="http://schemas.microsoft.com/office/drawing/2014/main" id="{F53F00E1-CBF1-1BA1-A255-E0DEFD92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7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3"/>
            </a:pPr>
            <a:r>
              <a:rPr lang="en-CA" b="1" dirty="0">
                <a:solidFill>
                  <a:schemeClr val="tx1"/>
                </a:solidFill>
              </a:rPr>
              <a:t>Localize the spinous process of L3 vertebra placing the ultrasound probe in a transverse plane.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707A8E-AFDC-3AE2-1F78-F55237C1F641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5" name="Oval 36">
              <a:extLst>
                <a:ext uri="{FF2B5EF4-FFF2-40B4-BE49-F238E27FC236}">
                  <a16:creationId xmlns:a16="http://schemas.microsoft.com/office/drawing/2014/main" id="{F6EE4A90-E20D-A261-FE54-78CDA5281D5A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37">
              <a:extLst>
                <a:ext uri="{FF2B5EF4-FFF2-40B4-BE49-F238E27FC236}">
                  <a16:creationId xmlns:a16="http://schemas.microsoft.com/office/drawing/2014/main" id="{D3154BFE-A696-E04D-5BC1-54683BA836EA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08625664-6A62-073F-BE65-76CFFD24E5F7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42">
              <a:extLst>
                <a:ext uri="{FF2B5EF4-FFF2-40B4-BE49-F238E27FC236}">
                  <a16:creationId xmlns:a16="http://schemas.microsoft.com/office/drawing/2014/main" id="{781720C1-2CD9-D636-F62D-01DE59D97BB0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51">
              <a:extLst>
                <a:ext uri="{FF2B5EF4-FFF2-40B4-BE49-F238E27FC236}">
                  <a16:creationId xmlns:a16="http://schemas.microsoft.com/office/drawing/2014/main" id="{1BCB3E56-26FB-95A7-69F1-7022DEAAD552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47206A16-627D-79EE-7776-26EF6EF633C9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0414EEE5-8A4F-B3FF-5216-56C384CAF9A0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52C2F46C-A697-6027-35D7-3F2B63AEDA1A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147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onitor, computadora, pantalla, vídeo&#10;&#10;Descripción generada automáticamente">
            <a:extLst>
              <a:ext uri="{FF2B5EF4-FFF2-40B4-BE49-F238E27FC236}">
                <a16:creationId xmlns:a16="http://schemas.microsoft.com/office/drawing/2014/main" id="{D3EC7064-ABA0-9FDB-24E4-6A20C99B3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7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4"/>
            </a:pPr>
            <a:r>
              <a:rPr lang="en-CA" b="1" dirty="0">
                <a:solidFill>
                  <a:schemeClr val="tx1"/>
                </a:solidFill>
              </a:rPr>
              <a:t>Localize the spinous process of L2 vertebra placing the ultrasound probe in a transverse plane.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1D767F9-2554-D9E3-8A07-16B946350492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5" name="Oval 36">
              <a:extLst>
                <a:ext uri="{FF2B5EF4-FFF2-40B4-BE49-F238E27FC236}">
                  <a16:creationId xmlns:a16="http://schemas.microsoft.com/office/drawing/2014/main" id="{7C7EBC43-492A-C8E2-ED35-A9C55592420B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37">
              <a:extLst>
                <a:ext uri="{FF2B5EF4-FFF2-40B4-BE49-F238E27FC236}">
                  <a16:creationId xmlns:a16="http://schemas.microsoft.com/office/drawing/2014/main" id="{479A3979-F643-1EAB-D7E8-DE1495EA5A53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AE0E3198-7DFB-D782-FF37-CC8B43BA53B3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42">
              <a:extLst>
                <a:ext uri="{FF2B5EF4-FFF2-40B4-BE49-F238E27FC236}">
                  <a16:creationId xmlns:a16="http://schemas.microsoft.com/office/drawing/2014/main" id="{F611C080-888E-4CB2-B76D-5DBBBB605E58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51">
              <a:extLst>
                <a:ext uri="{FF2B5EF4-FFF2-40B4-BE49-F238E27FC236}">
                  <a16:creationId xmlns:a16="http://schemas.microsoft.com/office/drawing/2014/main" id="{DDA49A27-5438-7D2C-DB8F-06C72A44074F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80123D2F-CC5C-791E-124D-4E05DF6A933B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90A02ED0-99EA-5078-48EC-D853D2115013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7C8D84D2-B5DC-BE53-3C74-7BEA12E5F562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210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omputadora, monitor, computer, pantalla&#10;&#10;Descripción generada automáticamente">
            <a:extLst>
              <a:ext uri="{FF2B5EF4-FFF2-40B4-BE49-F238E27FC236}">
                <a16:creationId xmlns:a16="http://schemas.microsoft.com/office/drawing/2014/main" id="{CC51F685-9327-ED12-0F2B-EF5095BC6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7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5"/>
            </a:pPr>
            <a:r>
              <a:rPr lang="en-CA" b="1" dirty="0">
                <a:solidFill>
                  <a:schemeClr val="tx1"/>
                </a:solidFill>
              </a:rPr>
              <a:t>Localize the spinous process of L1 vertebra placing the ultrasound probe in a transverse plane.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C01261B-8FD8-C084-91BA-B0A2453B668A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F9141651-1DFF-4EC7-409B-FFC7E8EF33DE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E1DC993D-6D68-269F-C71A-C54EA321FB46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AA6DF8F-A339-E040-2CF7-64C706808BC2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42">
              <a:extLst>
                <a:ext uri="{FF2B5EF4-FFF2-40B4-BE49-F238E27FC236}">
                  <a16:creationId xmlns:a16="http://schemas.microsoft.com/office/drawing/2014/main" id="{03DC1819-6427-1749-69A3-F6A14AB52173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51">
              <a:extLst>
                <a:ext uri="{FF2B5EF4-FFF2-40B4-BE49-F238E27FC236}">
                  <a16:creationId xmlns:a16="http://schemas.microsoft.com/office/drawing/2014/main" id="{6FDB1726-3C4A-32FA-51E8-D4253B14C504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49D2BD13-A867-CFDE-5283-39F7537909A9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51">
              <a:extLst>
                <a:ext uri="{FF2B5EF4-FFF2-40B4-BE49-F238E27FC236}">
                  <a16:creationId xmlns:a16="http://schemas.microsoft.com/office/drawing/2014/main" id="{2550DB15-140A-43B4-3DFC-5BAA6F24BCDE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1">
              <a:extLst>
                <a:ext uri="{FF2B5EF4-FFF2-40B4-BE49-F238E27FC236}">
                  <a16:creationId xmlns:a16="http://schemas.microsoft.com/office/drawing/2014/main" id="{EC6F4F38-B7E5-4E59-486E-F74FA9B3C769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445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onitor, computadora, pantalla, computer&#10;&#10;Descripción generada automáticamente">
            <a:extLst>
              <a:ext uri="{FF2B5EF4-FFF2-40B4-BE49-F238E27FC236}">
                <a16:creationId xmlns:a16="http://schemas.microsoft.com/office/drawing/2014/main" id="{62564745-DE67-4C0D-67C6-2E76BB97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7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745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6"/>
            </a:pPr>
            <a:r>
              <a:rPr lang="en-CA" b="1" dirty="0">
                <a:solidFill>
                  <a:schemeClr val="tx1"/>
                </a:solidFill>
              </a:rPr>
              <a:t>Localize the L3-L4 interspinous space aligning the ultrasound probe beam longitudinally over the midline.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Imagen 3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F3BF187E-9D12-B260-192E-7900E259B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 t="9190" r="27083" b="10541"/>
          <a:stretch/>
        </p:blipFill>
        <p:spPr>
          <a:xfrm>
            <a:off x="5788883" y="3149600"/>
            <a:ext cx="2889103" cy="26882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B37FC65-017F-4D8B-7BD0-9A0177EB453D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6" name="Oval 36">
              <a:extLst>
                <a:ext uri="{FF2B5EF4-FFF2-40B4-BE49-F238E27FC236}">
                  <a16:creationId xmlns:a16="http://schemas.microsoft.com/office/drawing/2014/main" id="{C1E5A97F-CAC1-A037-EA2E-0DB38353B456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7">
              <a:extLst>
                <a:ext uri="{FF2B5EF4-FFF2-40B4-BE49-F238E27FC236}">
                  <a16:creationId xmlns:a16="http://schemas.microsoft.com/office/drawing/2014/main" id="{E6E384C3-CC5E-2B9F-1EE4-BD506A087781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F15863D9-0CB2-726B-8E22-2BAEDBB1CC06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2">
              <a:extLst>
                <a:ext uri="{FF2B5EF4-FFF2-40B4-BE49-F238E27FC236}">
                  <a16:creationId xmlns:a16="http://schemas.microsoft.com/office/drawing/2014/main" id="{EA8416A5-5F64-964D-D5E2-4176A4B5C593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0D11984C-909C-ED90-0064-CC5F34CBB652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CC2FF29A-B01B-F43F-0B66-1EB0840822D4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15CA90FF-51B1-5470-C611-91177AC12151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51">
              <a:extLst>
                <a:ext uri="{FF2B5EF4-FFF2-40B4-BE49-F238E27FC236}">
                  <a16:creationId xmlns:a16="http://schemas.microsoft.com/office/drawing/2014/main" id="{7AFE9BFD-DF73-6D20-5899-6102E6EC6B6D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790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070E52F-A130-234C-DCCC-1BCA2CD2E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8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5"/>
            <a:ext cx="5810557" cy="1254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7"/>
            </a:pPr>
            <a:r>
              <a:rPr lang="en-CA" b="1" dirty="0">
                <a:solidFill>
                  <a:schemeClr val="tx1"/>
                </a:solidFill>
              </a:rPr>
              <a:t>Position the needle tip in contact with the skin surface and rotate the needle to follow the most appropriate trajectory to reach the ligamentum flavum traversing the L3-L4 interspinous space.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638A8DD-BB4C-97A2-EC53-776340160B86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BCB83664-A8F4-ABEC-D971-538E0B069042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37">
              <a:extLst>
                <a:ext uri="{FF2B5EF4-FFF2-40B4-BE49-F238E27FC236}">
                  <a16:creationId xmlns:a16="http://schemas.microsoft.com/office/drawing/2014/main" id="{7936B87E-78F6-71C6-4382-3031371242B4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38">
              <a:extLst>
                <a:ext uri="{FF2B5EF4-FFF2-40B4-BE49-F238E27FC236}">
                  <a16:creationId xmlns:a16="http://schemas.microsoft.com/office/drawing/2014/main" id="{5F3A155D-EBF6-6DF9-370F-129923E5C983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2294E37C-A4B2-6FD7-684B-02F63CE5082C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51">
              <a:extLst>
                <a:ext uri="{FF2B5EF4-FFF2-40B4-BE49-F238E27FC236}">
                  <a16:creationId xmlns:a16="http://schemas.microsoft.com/office/drawing/2014/main" id="{A96C5D68-3CF3-FAC5-61FA-15BDB7961324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51">
              <a:extLst>
                <a:ext uri="{FF2B5EF4-FFF2-40B4-BE49-F238E27FC236}">
                  <a16:creationId xmlns:a16="http://schemas.microsoft.com/office/drawing/2014/main" id="{989F6B72-A5B3-314D-4647-F278F86FA78A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51">
              <a:extLst>
                <a:ext uri="{FF2B5EF4-FFF2-40B4-BE49-F238E27FC236}">
                  <a16:creationId xmlns:a16="http://schemas.microsoft.com/office/drawing/2014/main" id="{01B0617C-7933-2B49-9DB7-16E2BF3D3749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034FAEF7-B323-E5C6-948A-E030A16A9955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830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070E52F-A130-234C-DCCC-1BCA2CD2E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9688" r="25833" b="7531"/>
          <a:stretch/>
        </p:blipFill>
        <p:spPr>
          <a:xfrm>
            <a:off x="0" y="0"/>
            <a:ext cx="5790852" cy="6858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F2BB554-BF3E-4E80-B972-B9FEC462B40E}"/>
              </a:ext>
            </a:extLst>
          </p:cNvPr>
          <p:cNvSpPr txBox="1"/>
          <p:nvPr/>
        </p:nvSpPr>
        <p:spPr>
          <a:xfrm>
            <a:off x="0" y="635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LUMBAR INSERTION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FA941F5-79EA-67D4-61A2-B11B98A15568}"/>
              </a:ext>
            </a:extLst>
          </p:cNvPr>
          <p:cNvSpPr/>
          <p:nvPr/>
        </p:nvSpPr>
        <p:spPr>
          <a:xfrm>
            <a:off x="3123718" y="1209126"/>
            <a:ext cx="5810557" cy="467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arenR" startAt="8"/>
            </a:pPr>
            <a:r>
              <a:rPr lang="es-ES" b="1" dirty="0">
                <a:solidFill>
                  <a:schemeClr val="tx1"/>
                </a:solidFill>
              </a:rPr>
              <a:t>P</a:t>
            </a:r>
            <a:r>
              <a:rPr lang="en-CA" b="1" dirty="0" err="1">
                <a:solidFill>
                  <a:schemeClr val="tx1"/>
                </a:solidFill>
              </a:rPr>
              <a:t>erform</a:t>
            </a:r>
            <a:r>
              <a:rPr lang="en-CA" b="1" dirty="0">
                <a:solidFill>
                  <a:schemeClr val="tx1"/>
                </a:solidFill>
              </a:rPr>
              <a:t> needle insertion to reach target.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interior, electrónica, monitor, tabla&#10;&#10;Descripción generada automáticamente">
            <a:extLst>
              <a:ext uri="{FF2B5EF4-FFF2-40B4-BE49-F238E27FC236}">
                <a16:creationId xmlns:a16="http://schemas.microsoft.com/office/drawing/2014/main" id="{D96540D2-AE35-E0D2-8399-8B6BC50ED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6" t="12655" r="26944" b="9853"/>
          <a:stretch/>
        </p:blipFill>
        <p:spPr>
          <a:xfrm>
            <a:off x="6080224" y="3149600"/>
            <a:ext cx="2419962" cy="26882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45B1821-A4DC-0AFF-08E8-0D0FC81DB3E8}"/>
              </a:ext>
            </a:extLst>
          </p:cNvPr>
          <p:cNvGrpSpPr/>
          <p:nvPr/>
        </p:nvGrpSpPr>
        <p:grpSpPr>
          <a:xfrm>
            <a:off x="3809595" y="6539021"/>
            <a:ext cx="1524809" cy="121106"/>
            <a:chOff x="4010124" y="6539021"/>
            <a:chExt cx="1524809" cy="121106"/>
          </a:xfrm>
        </p:grpSpPr>
        <p:sp>
          <p:nvSpPr>
            <p:cNvPr id="6" name="Oval 36">
              <a:extLst>
                <a:ext uri="{FF2B5EF4-FFF2-40B4-BE49-F238E27FC236}">
                  <a16:creationId xmlns:a16="http://schemas.microsoft.com/office/drawing/2014/main" id="{B3689A10-A50D-0F16-5FC5-5F174670FF0C}"/>
                </a:ext>
              </a:extLst>
            </p:cNvPr>
            <p:cNvSpPr/>
            <p:nvPr/>
          </p:nvSpPr>
          <p:spPr>
            <a:xfrm>
              <a:off x="4010124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7">
              <a:extLst>
                <a:ext uri="{FF2B5EF4-FFF2-40B4-BE49-F238E27FC236}">
                  <a16:creationId xmlns:a16="http://schemas.microsoft.com/office/drawing/2014/main" id="{2B776CF8-0A27-B838-7EDE-12728D8C17A2}"/>
                </a:ext>
              </a:extLst>
            </p:cNvPr>
            <p:cNvSpPr/>
            <p:nvPr/>
          </p:nvSpPr>
          <p:spPr>
            <a:xfrm>
              <a:off x="4210653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7DE97773-9FC0-6AC7-846B-668EA5387BBF}"/>
                </a:ext>
              </a:extLst>
            </p:cNvPr>
            <p:cNvSpPr/>
            <p:nvPr/>
          </p:nvSpPr>
          <p:spPr>
            <a:xfrm>
              <a:off x="4411182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2">
              <a:extLst>
                <a:ext uri="{FF2B5EF4-FFF2-40B4-BE49-F238E27FC236}">
                  <a16:creationId xmlns:a16="http://schemas.microsoft.com/office/drawing/2014/main" id="{07D1CF5A-BADB-7000-0C63-6471ED29544C}"/>
                </a:ext>
              </a:extLst>
            </p:cNvPr>
            <p:cNvSpPr/>
            <p:nvPr/>
          </p:nvSpPr>
          <p:spPr>
            <a:xfrm>
              <a:off x="4611711" y="6539021"/>
              <a:ext cx="121106" cy="121106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5436CC65-E9DF-E5CE-E8A5-F9E5AB9C7867}"/>
                </a:ext>
              </a:extLst>
            </p:cNvPr>
            <p:cNvSpPr/>
            <p:nvPr/>
          </p:nvSpPr>
          <p:spPr>
            <a:xfrm>
              <a:off x="4812240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576DAB1C-1ECF-FD9D-08AD-1C6BCE8B2586}"/>
                </a:ext>
              </a:extLst>
            </p:cNvPr>
            <p:cNvSpPr/>
            <p:nvPr/>
          </p:nvSpPr>
          <p:spPr>
            <a:xfrm>
              <a:off x="5012769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FF50640F-6355-1CAB-B28F-4143AEBBC020}"/>
                </a:ext>
              </a:extLst>
            </p:cNvPr>
            <p:cNvSpPr/>
            <p:nvPr/>
          </p:nvSpPr>
          <p:spPr>
            <a:xfrm>
              <a:off x="5213298" y="6539021"/>
              <a:ext cx="121106" cy="12110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51">
              <a:extLst>
                <a:ext uri="{FF2B5EF4-FFF2-40B4-BE49-F238E27FC236}">
                  <a16:creationId xmlns:a16="http://schemas.microsoft.com/office/drawing/2014/main" id="{4B110B2F-9875-9AB5-9817-C8BAEA176A35}"/>
                </a:ext>
              </a:extLst>
            </p:cNvPr>
            <p:cNvSpPr/>
            <p:nvPr/>
          </p:nvSpPr>
          <p:spPr>
            <a:xfrm>
              <a:off x="5413827" y="6539021"/>
              <a:ext cx="121106" cy="1211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681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150</Words>
  <Application>Microsoft Office PowerPoint</Application>
  <PresentationFormat>Presentación en pantalla (4:3)</PresentationFormat>
  <Paragraphs>16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García Mato</dc:creator>
  <cp:lastModifiedBy>David García Mato</cp:lastModifiedBy>
  <cp:revision>4</cp:revision>
  <dcterms:created xsi:type="dcterms:W3CDTF">2022-03-29T08:36:48Z</dcterms:created>
  <dcterms:modified xsi:type="dcterms:W3CDTF">2023-08-14T11:45:16Z</dcterms:modified>
</cp:coreProperties>
</file>